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34B71C-A63D-4D86-9D2F-B3D287AC95F5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43C781-51CC-40FC-830D-142D01590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derivative of a function </a:t>
            </a:r>
            <a:r>
              <a:rPr lang="en-US" i="1" dirty="0" smtClean="0"/>
              <a:t>f</a:t>
            </a:r>
            <a:r>
              <a:rPr lang="en-US" dirty="0" smtClean="0"/>
              <a:t> at a </a:t>
            </a:r>
            <a:r>
              <a:rPr lang="en-US" b="1" dirty="0" smtClean="0"/>
              <a:t>fixed</a:t>
            </a:r>
            <a:r>
              <a:rPr lang="en-US" dirty="0" smtClean="0"/>
              <a:t> number </a:t>
            </a:r>
            <a:r>
              <a:rPr lang="en-US" i="1" dirty="0" smtClean="0"/>
              <a:t>a</a:t>
            </a:r>
            <a:r>
              <a:rPr lang="en-US" dirty="0" smtClean="0"/>
              <a:t> 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this lesson we let the number </a:t>
            </a:r>
            <a:r>
              <a:rPr lang="en-US" i="1" dirty="0" smtClean="0"/>
              <a:t>a</a:t>
            </a:r>
            <a:r>
              <a:rPr lang="en-US" dirty="0" smtClean="0"/>
              <a:t> vary.  If we replace </a:t>
            </a:r>
            <a:r>
              <a:rPr lang="en-US" i="1" dirty="0" smtClean="0"/>
              <a:t>a</a:t>
            </a:r>
            <a:r>
              <a:rPr lang="en-US" dirty="0" smtClean="0"/>
              <a:t> in the equation by a variable </a:t>
            </a:r>
            <a:r>
              <a:rPr lang="en-US" i="1" dirty="0" smtClean="0"/>
              <a:t>x</a:t>
            </a:r>
            <a:r>
              <a:rPr lang="en-US" dirty="0" smtClean="0"/>
              <a:t>, we get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6000" y="2286000"/>
          <a:ext cx="3556000" cy="812800"/>
        </p:xfrm>
        <a:graphic>
          <a:graphicData uri="http://schemas.openxmlformats.org/presentationml/2006/ole">
            <p:oleObj spid="_x0000_s1026" name="Equation" r:id="rId3" imgW="3555720" imgH="81252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514600" y="4419600"/>
          <a:ext cx="3530600" cy="812800"/>
        </p:xfrm>
        <a:graphic>
          <a:graphicData uri="http://schemas.openxmlformats.org/presentationml/2006/ole">
            <p:oleObj spid="_x0000_s1027" name="Equation" r:id="rId4" imgW="353052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Theorem:</a:t>
            </a:r>
          </a:p>
          <a:p>
            <a:pPr>
              <a:buNone/>
            </a:pPr>
            <a:endParaRPr lang="en-US" i="1" u="sng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 is differentiable at </a:t>
            </a:r>
            <a:r>
              <a:rPr lang="en-US" i="1" dirty="0" smtClean="0"/>
              <a:t>a</a:t>
            </a:r>
            <a:r>
              <a:rPr lang="en-US" dirty="0" smtClean="0"/>
              <a:t>, then </a:t>
            </a:r>
            <a:r>
              <a:rPr lang="en-US" i="1" dirty="0" smtClean="0"/>
              <a:t>f</a:t>
            </a:r>
            <a:r>
              <a:rPr lang="en-US" dirty="0" smtClean="0"/>
              <a:t> is continuous at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can a function fail to be differentiable?</a:t>
            </a:r>
          </a:p>
          <a:p>
            <a:pPr algn="ctr">
              <a:buNone/>
            </a:pP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smtClean="0"/>
              <a:t>A graph of a function that has a corner or kink in it has no tangent at this point and </a:t>
            </a:r>
            <a:r>
              <a:rPr lang="en-US" i="1" dirty="0" smtClean="0"/>
              <a:t>f</a:t>
            </a:r>
            <a:r>
              <a:rPr lang="en-US" dirty="0" smtClean="0"/>
              <a:t> is not differentiable there. (Left and right hand limits are not equal.</a:t>
            </a:r>
          </a:p>
          <a:p>
            <a:pPr marL="624078" indent="-514350">
              <a:buAutoNum type="arabicPeriod"/>
            </a:pPr>
            <a:r>
              <a:rPr lang="en-US" dirty="0" smtClean="0"/>
              <a:t>By the last theorem, if </a:t>
            </a:r>
            <a:r>
              <a:rPr lang="en-US" i="1" dirty="0" smtClean="0"/>
              <a:t>f</a:t>
            </a:r>
            <a:r>
              <a:rPr lang="en-US" dirty="0" smtClean="0"/>
              <a:t> is not continuous at </a:t>
            </a:r>
            <a:r>
              <a:rPr lang="en-US" i="1" dirty="0" smtClean="0"/>
              <a:t>a</a:t>
            </a:r>
            <a:r>
              <a:rPr lang="en-US" dirty="0" smtClean="0"/>
              <a:t>, then</a:t>
            </a:r>
            <a:r>
              <a:rPr lang="en-US" i="1" dirty="0" smtClean="0"/>
              <a:t> f </a:t>
            </a:r>
            <a:r>
              <a:rPr lang="en-US" dirty="0" smtClean="0"/>
              <a:t>is not differentiable at </a:t>
            </a:r>
            <a:r>
              <a:rPr lang="en-US" i="1" dirty="0" smtClean="0"/>
              <a:t>a</a:t>
            </a:r>
            <a:r>
              <a:rPr lang="en-US" dirty="0" smtClean="0"/>
              <a:t>. (For any type of discontinuity).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can a function fail to be differentiable?</a:t>
            </a:r>
          </a:p>
          <a:p>
            <a:pPr algn="ctr">
              <a:buNone/>
            </a:pPr>
            <a:endParaRPr lang="en-US" dirty="0" smtClean="0"/>
          </a:p>
          <a:p>
            <a:pPr marL="624078" indent="-514350">
              <a:buAutoNum type="arabicPeriod" startAt="3"/>
            </a:pPr>
            <a:r>
              <a:rPr lang="en-US" dirty="0" smtClean="0"/>
              <a:t>The curve has a </a:t>
            </a:r>
            <a:r>
              <a:rPr lang="en-US" b="1" dirty="0" smtClean="0"/>
              <a:t>vertical tangent line</a:t>
            </a:r>
            <a:r>
              <a:rPr lang="en-US" dirty="0" smtClean="0"/>
              <a:t> when</a:t>
            </a:r>
          </a:p>
          <a:p>
            <a:pPr marL="624078" indent="-514350">
              <a:buNone/>
            </a:pPr>
            <a:r>
              <a:rPr lang="en-US" dirty="0" smtClean="0"/>
              <a:t>	</a:t>
            </a:r>
            <a:r>
              <a:rPr lang="en-US" i="1" dirty="0" smtClean="0"/>
              <a:t>x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.  This means that the tangent lines become steeper and steeper as </a:t>
            </a:r>
            <a:r>
              <a:rPr lang="en-US" i="1" dirty="0" smtClean="0"/>
              <a:t>x</a:t>
            </a:r>
            <a:r>
              <a:rPr lang="en-US" dirty="0" smtClean="0"/>
              <a:t>   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705600" y="3429000"/>
          <a:ext cx="368300" cy="241300"/>
        </p:xfrm>
        <a:graphic>
          <a:graphicData uri="http://schemas.openxmlformats.org/presentationml/2006/ole">
            <p:oleObj spid="_x0000_s5122" name="Equation" r:id="rId3" imgW="3682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Second Derivative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 is a differentiable function, then its derivative </a:t>
            </a:r>
            <a:r>
              <a:rPr lang="en-US" i="1" dirty="0" smtClean="0"/>
              <a:t>f‘ </a:t>
            </a:r>
            <a:r>
              <a:rPr lang="en-US" dirty="0" smtClean="0"/>
              <a:t>is also a function, so </a:t>
            </a:r>
            <a:r>
              <a:rPr lang="en-US" i="1" dirty="0" smtClean="0"/>
              <a:t>f’ </a:t>
            </a:r>
            <a:r>
              <a:rPr lang="en-US" dirty="0" smtClean="0"/>
              <a:t>may have a derivative of its own, denoted by </a:t>
            </a:r>
            <a:r>
              <a:rPr lang="en-US" i="1" dirty="0" smtClean="0"/>
              <a:t>f’’.</a:t>
            </a:r>
          </a:p>
          <a:p>
            <a:pPr>
              <a:buNone/>
            </a:pPr>
            <a:r>
              <a:rPr lang="en-US" dirty="0" smtClean="0"/>
              <a:t>This new function </a:t>
            </a:r>
            <a:r>
              <a:rPr lang="en-US" i="1" dirty="0" smtClean="0"/>
              <a:t>f’’ </a:t>
            </a:r>
            <a:r>
              <a:rPr lang="en-US" dirty="0" smtClean="0"/>
              <a:t>is called the </a:t>
            </a:r>
            <a:r>
              <a:rPr lang="en-US" b="1" dirty="0" smtClean="0"/>
              <a:t>second derivative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 because it is the derivative of the derivative of </a:t>
            </a:r>
            <a:r>
              <a:rPr lang="en-US" i="1" dirty="0" smtClean="0"/>
              <a:t>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6: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f(x) </a:t>
            </a:r>
            <a:r>
              <a:rPr lang="en-US" dirty="0" smtClean="0"/>
              <a:t>= </a:t>
            </a:r>
            <a:r>
              <a:rPr lang="en-US" i="1" dirty="0" smtClean="0"/>
              <a:t>x</a:t>
            </a:r>
            <a:r>
              <a:rPr lang="en-US" baseline="30000" dirty="0" smtClean="0"/>
              <a:t>3</a:t>
            </a:r>
            <a:r>
              <a:rPr lang="en-US" dirty="0" smtClean="0"/>
              <a:t> – </a:t>
            </a:r>
            <a:r>
              <a:rPr lang="en-US" i="1" dirty="0" smtClean="0"/>
              <a:t>x</a:t>
            </a:r>
            <a:r>
              <a:rPr lang="en-US" dirty="0" smtClean="0"/>
              <a:t>, find and interpret </a:t>
            </a:r>
            <a:r>
              <a:rPr lang="en-US" i="1" dirty="0" smtClean="0"/>
              <a:t>f'‘(x</a:t>
            </a:r>
            <a:r>
              <a:rPr lang="en-US" dirty="0" smtClean="0"/>
              <a:t>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can interpret </a:t>
            </a:r>
            <a:r>
              <a:rPr lang="en-US" i="1" dirty="0" smtClean="0"/>
              <a:t>f’’(x) </a:t>
            </a:r>
            <a:r>
              <a:rPr lang="en-US" dirty="0" smtClean="0"/>
              <a:t>as the slope of the curve </a:t>
            </a: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f’(x) </a:t>
            </a:r>
            <a:r>
              <a:rPr lang="en-US" dirty="0" smtClean="0"/>
              <a:t>at the point (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f‘(x</a:t>
            </a:r>
            <a:r>
              <a:rPr lang="en-US" dirty="0" smtClean="0"/>
              <a:t>)).  In other words, it is the rate of change of the slope of the original curve </a:t>
            </a: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f(x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general, we can interpret a second derivative as a rate of change of a rate of change.  The most familiar example of this is </a:t>
            </a:r>
            <a:r>
              <a:rPr lang="en-US" i="1" dirty="0" smtClean="0"/>
              <a:t>acceleration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= </a:t>
            </a:r>
            <a:r>
              <a:rPr lang="en-US" i="1" dirty="0" smtClean="0"/>
              <a:t>s(t) </a:t>
            </a:r>
            <a:r>
              <a:rPr lang="en-US" dirty="0" smtClean="0"/>
              <a:t>is the position function of an object that moves in a straight line, we know that its first derivative represents the velocity </a:t>
            </a:r>
            <a:r>
              <a:rPr lang="en-US" i="1" dirty="0" smtClean="0"/>
              <a:t>v(t) </a:t>
            </a:r>
            <a:r>
              <a:rPr lang="en-US" dirty="0" smtClean="0"/>
              <a:t>of the object as a function of time: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5029200"/>
          <a:ext cx="1816100" cy="774700"/>
        </p:xfrm>
        <a:graphic>
          <a:graphicData uri="http://schemas.openxmlformats.org/presentationml/2006/ole">
            <p:oleObj spid="_x0000_s25602" name="Equation" r:id="rId3" imgW="1815840" imgH="774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instantaneous rate of change of velocity with respect to time is called the </a:t>
            </a:r>
            <a:r>
              <a:rPr lang="en-US" b="1" dirty="0" smtClean="0"/>
              <a:t>acceleration</a:t>
            </a:r>
            <a:r>
              <a:rPr lang="en-US" dirty="0" smtClean="0"/>
              <a:t> </a:t>
            </a:r>
            <a:r>
              <a:rPr lang="en-US" i="1" dirty="0" smtClean="0"/>
              <a:t>a(t) </a:t>
            </a:r>
            <a:r>
              <a:rPr lang="en-US" dirty="0" smtClean="0"/>
              <a:t>of the object.  Thus, the acceleration function is the derivative of the velocity function and is therefore the second derivative of the position function: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4191000"/>
          <a:ext cx="2070100" cy="368300"/>
        </p:xfrm>
        <a:graphic>
          <a:graphicData uri="http://schemas.openxmlformats.org/presentationml/2006/ole">
            <p:oleObj spid="_x0000_s26626" name="Equation" r:id="rId3" imgW="207000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b="1" dirty="0" smtClean="0"/>
              <a:t>third derivative</a:t>
            </a:r>
            <a:r>
              <a:rPr lang="en-US" dirty="0" smtClean="0"/>
              <a:t> </a:t>
            </a:r>
            <a:r>
              <a:rPr lang="en-US" i="1" dirty="0" smtClean="0"/>
              <a:t>f’’’ </a:t>
            </a:r>
            <a:r>
              <a:rPr lang="en-US" dirty="0" smtClean="0"/>
              <a:t>is the derivative of the second derivative.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can interpret the third derivative physically in the case where the function is the position function </a:t>
            </a:r>
            <a:r>
              <a:rPr lang="en-US" i="1" dirty="0" smtClean="0"/>
              <a:t>s</a:t>
            </a:r>
            <a:r>
              <a:rPr lang="en-US" dirty="0" smtClean="0"/>
              <a:t> = </a:t>
            </a:r>
            <a:r>
              <a:rPr lang="en-US" i="1" dirty="0" smtClean="0"/>
              <a:t>s(t) </a:t>
            </a:r>
            <a:r>
              <a:rPr lang="en-US" dirty="0" smtClean="0"/>
              <a:t>of an object that moves along a straight line.  The third derivative of the position function is the derivative of the acceleration function and is called the </a:t>
            </a:r>
            <a:r>
              <a:rPr lang="en-US" b="1" dirty="0" smtClean="0"/>
              <a:t>jerk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Since the jerk j is the rate of change of acceleration, it is aptly named because a large jerk means a sudden change in acceleration, which causes an abrupt movement in a vehicle.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ASSIGNMENT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P. </a:t>
            </a:r>
            <a:r>
              <a:rPr lang="en-US" smtClean="0"/>
              <a:t>168 (1</a:t>
            </a:r>
            <a:r>
              <a:rPr lang="en-US" dirty="0" smtClean="0"/>
              <a:t>, 3, 4-12, 20, 32, 35</a:t>
            </a:r>
            <a:r>
              <a:rPr lang="en-US" smtClean="0"/>
              <a:t>, 37)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know that the value of </a:t>
            </a:r>
            <a:r>
              <a:rPr lang="en-US" i="1" dirty="0" smtClean="0"/>
              <a:t>f’ </a:t>
            </a:r>
            <a:r>
              <a:rPr lang="en-US" dirty="0" smtClean="0"/>
              <a:t>at </a:t>
            </a:r>
            <a:r>
              <a:rPr lang="en-US" i="1" dirty="0" smtClean="0"/>
              <a:t>x</a:t>
            </a:r>
            <a:r>
              <a:rPr lang="en-US" dirty="0" smtClean="0"/>
              <a:t>, can be interpreted geometrically as the slope of the tangent line to the graph of </a:t>
            </a:r>
            <a:r>
              <a:rPr lang="en-US" i="1" dirty="0" smtClean="0"/>
              <a:t>f</a:t>
            </a:r>
            <a:r>
              <a:rPr lang="en-US" dirty="0" smtClean="0"/>
              <a:t> at the point 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f(x</a:t>
            </a:r>
            <a:r>
              <a:rPr lang="en-US" dirty="0" smtClean="0"/>
              <a:t>)).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function</a:t>
            </a:r>
            <a:r>
              <a:rPr lang="en-US" i="1" dirty="0" smtClean="0"/>
              <a:t> f’ </a:t>
            </a:r>
            <a:r>
              <a:rPr lang="en-US" dirty="0" smtClean="0"/>
              <a:t>is called the derivative of </a:t>
            </a:r>
            <a:r>
              <a:rPr lang="en-US" i="1" dirty="0" smtClean="0"/>
              <a:t>f</a:t>
            </a:r>
            <a:r>
              <a:rPr lang="en-US" dirty="0" smtClean="0"/>
              <a:t> because it has been “derived” from </a:t>
            </a:r>
            <a:r>
              <a:rPr lang="en-US" i="1" dirty="0" smtClean="0"/>
              <a:t>f</a:t>
            </a:r>
            <a:r>
              <a:rPr lang="en-US" dirty="0" smtClean="0"/>
              <a:t> by the limiting operation.  The domain of </a:t>
            </a:r>
            <a:r>
              <a:rPr lang="en-US" i="1" dirty="0" smtClean="0"/>
              <a:t>f’ </a:t>
            </a:r>
            <a:r>
              <a:rPr lang="en-US" dirty="0" smtClean="0"/>
              <a:t>is the set {</a:t>
            </a:r>
            <a:r>
              <a:rPr lang="en-US" i="1" dirty="0" err="1" smtClean="0"/>
              <a:t>x</a:t>
            </a:r>
            <a:r>
              <a:rPr lang="en-US" dirty="0" err="1" smtClean="0"/>
              <a:t>|</a:t>
            </a:r>
            <a:r>
              <a:rPr lang="en-US" i="1" dirty="0" err="1" smtClean="0"/>
              <a:t>f</a:t>
            </a:r>
            <a:r>
              <a:rPr lang="en-US" i="1" dirty="0" smtClean="0"/>
              <a:t>’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exists} and may be smaller that the domain of </a:t>
            </a:r>
            <a:r>
              <a:rPr lang="en-US" i="1" dirty="0" smtClean="0"/>
              <a:t>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1: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Let’s try example one from page 158.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2:</a:t>
            </a:r>
          </a:p>
          <a:p>
            <a:pPr>
              <a:buNone/>
            </a:pPr>
            <a:endParaRPr lang="en-US" u="sng" dirty="0" smtClean="0"/>
          </a:p>
          <a:p>
            <a:pPr marL="624078" indent="-514350">
              <a:buAutoNum type="alphaLcParenR"/>
            </a:pPr>
            <a:r>
              <a:rPr lang="en-US" dirty="0" smtClean="0"/>
              <a:t>If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= </a:t>
            </a:r>
            <a:r>
              <a:rPr lang="en-US" i="1" dirty="0" smtClean="0"/>
              <a:t>x</a:t>
            </a:r>
            <a:r>
              <a:rPr lang="en-US" baseline="30000" dirty="0" smtClean="0"/>
              <a:t>3</a:t>
            </a:r>
            <a:r>
              <a:rPr lang="en-US" dirty="0" smtClean="0"/>
              <a:t> – </a:t>
            </a:r>
            <a:r>
              <a:rPr lang="en-US" i="1" dirty="0" smtClean="0"/>
              <a:t>x</a:t>
            </a:r>
            <a:r>
              <a:rPr lang="en-US" dirty="0" smtClean="0"/>
              <a:t>, find a formula for </a:t>
            </a:r>
            <a:r>
              <a:rPr lang="en-US" i="1" dirty="0" smtClean="0"/>
              <a:t>f'(x).</a:t>
            </a:r>
          </a:p>
          <a:p>
            <a:pPr marL="624078" indent="-514350">
              <a:buAutoNum type="alphaLcParenR"/>
            </a:pPr>
            <a:endParaRPr lang="en-US" dirty="0" smtClean="0"/>
          </a:p>
          <a:p>
            <a:pPr marL="624078" indent="-514350">
              <a:buAutoNum type="alphaLcParenR"/>
            </a:pPr>
            <a:r>
              <a:rPr lang="en-US" dirty="0" smtClean="0"/>
              <a:t>Illustrate by comparing the graphs of</a:t>
            </a:r>
            <a:r>
              <a:rPr lang="en-US" i="1" dirty="0" smtClean="0"/>
              <a:t> f </a:t>
            </a:r>
            <a:r>
              <a:rPr lang="en-US" dirty="0" smtClean="0"/>
              <a:t>and </a:t>
            </a:r>
            <a:r>
              <a:rPr lang="en-US" i="1" dirty="0" smtClean="0"/>
              <a:t>f’.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3: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If            , find the derivative of </a:t>
            </a:r>
            <a:r>
              <a:rPr lang="en-US" i="1" dirty="0" smtClean="0"/>
              <a:t>f</a:t>
            </a:r>
            <a:r>
              <a:rPr lang="en-US" dirty="0" smtClean="0"/>
              <a:t>.  State the domain of</a:t>
            </a:r>
            <a:r>
              <a:rPr lang="en-US" i="1" dirty="0" smtClean="0"/>
              <a:t> f’.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14400" y="2438400"/>
          <a:ext cx="1308100" cy="368300"/>
        </p:xfrm>
        <a:graphic>
          <a:graphicData uri="http://schemas.openxmlformats.org/presentationml/2006/ole">
            <p:oleObj spid="_x0000_s2050" name="Equation" r:id="rId3" imgW="130788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4: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</a:t>
            </a:r>
            <a:r>
              <a:rPr lang="en-US" i="1" dirty="0" smtClean="0"/>
              <a:t>f’ </a:t>
            </a:r>
            <a:r>
              <a:rPr lang="en-US" dirty="0" smtClean="0"/>
              <a:t>if             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2286000"/>
          <a:ext cx="1485900" cy="774700"/>
        </p:xfrm>
        <a:graphic>
          <a:graphicData uri="http://schemas.openxmlformats.org/presentationml/2006/ole">
            <p:oleObj spid="_x0000_s3074" name="Equation" r:id="rId3" imgW="1485720" imgH="774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******NOTATION:******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f’(x) </a:t>
            </a:r>
            <a:r>
              <a:rPr lang="en-US" dirty="0" smtClean="0"/>
              <a:t>= </a:t>
            </a:r>
            <a:r>
              <a:rPr lang="en-US" i="1" dirty="0" smtClean="0"/>
              <a:t>y’ </a:t>
            </a:r>
            <a:r>
              <a:rPr lang="en-US" dirty="0" smtClean="0"/>
              <a:t>=     =     =          = </a:t>
            </a:r>
            <a:r>
              <a:rPr lang="en-US" i="1" dirty="0" err="1" smtClean="0"/>
              <a:t>Df</a:t>
            </a:r>
            <a:r>
              <a:rPr lang="en-US" i="1" dirty="0" smtClean="0"/>
              <a:t>(x) </a:t>
            </a:r>
            <a:r>
              <a:rPr lang="en-US" dirty="0" smtClean="0"/>
              <a:t>= </a:t>
            </a:r>
            <a:r>
              <a:rPr lang="en-US" i="1" dirty="0" err="1" smtClean="0"/>
              <a:t>D</a:t>
            </a:r>
            <a:r>
              <a:rPr lang="en-US" i="1" baseline="-25000" dirty="0" err="1" smtClean="0"/>
              <a:t>x</a:t>
            </a:r>
            <a:r>
              <a:rPr lang="en-US" i="1" dirty="0" err="1" smtClean="0"/>
              <a:t>f</a:t>
            </a:r>
            <a:r>
              <a:rPr lang="en-US" i="1" dirty="0" smtClean="0"/>
              <a:t>(x)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symbols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d/</a:t>
            </a:r>
            <a:r>
              <a:rPr lang="en-US" i="1" dirty="0" err="1" smtClean="0"/>
              <a:t>dx</a:t>
            </a:r>
            <a:r>
              <a:rPr lang="en-US" dirty="0" smtClean="0"/>
              <a:t> are called  </a:t>
            </a:r>
            <a:r>
              <a:rPr lang="en-US" b="1" dirty="0" smtClean="0"/>
              <a:t>differentiation operators </a:t>
            </a:r>
            <a:r>
              <a:rPr lang="en-US" dirty="0" smtClean="0"/>
              <a:t>because they indicate the operation of </a:t>
            </a:r>
            <a:r>
              <a:rPr lang="en-US" b="1" dirty="0" smtClean="0"/>
              <a:t>differentiation</a:t>
            </a:r>
            <a:r>
              <a:rPr lang="en-US" dirty="0" smtClean="0"/>
              <a:t>, which is the process of calculating a derivative.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14600" y="2286000"/>
          <a:ext cx="393700" cy="774700"/>
        </p:xfrm>
        <a:graphic>
          <a:graphicData uri="http://schemas.openxmlformats.org/presentationml/2006/ole">
            <p:oleObj spid="_x0000_s4098" name="Equation" r:id="rId3" imgW="393480" imgH="77436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52800" y="2286000"/>
          <a:ext cx="406400" cy="774700"/>
        </p:xfrm>
        <a:graphic>
          <a:graphicData uri="http://schemas.openxmlformats.org/presentationml/2006/ole">
            <p:oleObj spid="_x0000_s4099" name="Equation" r:id="rId4" imgW="406080" imgH="77436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114800" y="2286000"/>
          <a:ext cx="1016000" cy="774700"/>
        </p:xfrm>
        <a:graphic>
          <a:graphicData uri="http://schemas.openxmlformats.org/presentationml/2006/ole">
            <p:oleObj spid="_x0000_s4100" name="Equation" r:id="rId5" imgW="1015920" imgH="774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A function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b="1" dirty="0" smtClean="0"/>
              <a:t>differentiable at a</a:t>
            </a:r>
            <a:r>
              <a:rPr lang="en-US" dirty="0" smtClean="0"/>
              <a:t> if </a:t>
            </a:r>
            <a:r>
              <a:rPr lang="en-US" i="1" dirty="0" smtClean="0"/>
              <a:t>f’(a) </a:t>
            </a:r>
            <a:r>
              <a:rPr lang="en-US" dirty="0" smtClean="0"/>
              <a:t>exists.  It is </a:t>
            </a:r>
            <a:r>
              <a:rPr lang="en-US" b="1" dirty="0" smtClean="0"/>
              <a:t>differentiable on an open interval</a:t>
            </a:r>
            <a:r>
              <a:rPr lang="en-US" dirty="0" smtClean="0"/>
              <a:t> (a, b) [or (a, ∞) or (-∞, a) or (-∞, ∞)] if it is differentiable at every number in the interval.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5: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Where is the function </a:t>
            </a:r>
            <a:r>
              <a:rPr lang="en-US" i="1" dirty="0" smtClean="0"/>
              <a:t>f(x) </a:t>
            </a:r>
            <a:r>
              <a:rPr lang="en-US" dirty="0" smtClean="0"/>
              <a:t>= |</a:t>
            </a:r>
            <a:r>
              <a:rPr lang="en-US" i="1" dirty="0" smtClean="0"/>
              <a:t>x</a:t>
            </a:r>
            <a:r>
              <a:rPr lang="en-US" dirty="0" smtClean="0"/>
              <a:t>| differentiable?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**The fact that </a:t>
            </a:r>
            <a:r>
              <a:rPr lang="en-US" i="1" dirty="0" smtClean="0"/>
              <a:t>f</a:t>
            </a:r>
            <a:r>
              <a:rPr lang="en-US" dirty="0" smtClean="0"/>
              <a:t>’(0) does not exist is reflected geometrically in the fact that the curve </a:t>
            </a:r>
            <a:r>
              <a:rPr lang="en-US" i="1" dirty="0" smtClean="0"/>
              <a:t>y</a:t>
            </a:r>
            <a:r>
              <a:rPr lang="en-US" dirty="0" smtClean="0"/>
              <a:t> = |</a:t>
            </a:r>
            <a:r>
              <a:rPr lang="en-US" i="1" dirty="0" smtClean="0"/>
              <a:t>x</a:t>
            </a:r>
            <a:r>
              <a:rPr lang="en-US" dirty="0" smtClean="0"/>
              <a:t>| does not have a tangent line at (0, 0).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Derivative as a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844</Words>
  <Application>Microsoft Office PowerPoint</Application>
  <PresentationFormat>On-screen Show (4:3)</PresentationFormat>
  <Paragraphs>87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Concourse</vt:lpstr>
      <vt:lpstr>Equation</vt:lpstr>
      <vt:lpstr>Microsoft Equation 3.0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  <vt:lpstr>The Derivative as a Function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Derivative as a Function</dc:title>
  <dc:creator>Jason Lee Bartley</dc:creator>
  <cp:lastModifiedBy>Jason Lee Bartley</cp:lastModifiedBy>
  <cp:revision>10</cp:revision>
  <dcterms:created xsi:type="dcterms:W3CDTF">2008-10-27T04:14:44Z</dcterms:created>
  <dcterms:modified xsi:type="dcterms:W3CDTF">2008-10-29T02:04:55Z</dcterms:modified>
</cp:coreProperties>
</file>